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3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4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364" r:id="rId5"/>
    <p:sldId id="404" r:id="rId6"/>
    <p:sldId id="405" r:id="rId7"/>
    <p:sldId id="403" r:id="rId8"/>
    <p:sldId id="396" r:id="rId9"/>
    <p:sldId id="402" r:id="rId10"/>
    <p:sldId id="407" r:id="rId11"/>
    <p:sldId id="406" r:id="rId12"/>
    <p:sldId id="395" r:id="rId13"/>
    <p:sldId id="327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9pPr>
  </p:defaultTextStyle>
  <p:extLst>
    <p:ext uri="{EFAFB233-063F-42B5-8137-9DF3F51BA10A}">
      <p15:sldGuideLst xmlns:p15="http://schemas.microsoft.com/office/powerpoint/2012/main">
        <p15:guide id="1" orient="horz" pos="1009" userDrawn="1">
          <p15:clr>
            <a:srgbClr val="A4A3A4"/>
          </p15:clr>
        </p15:guide>
        <p15:guide id="2" pos="11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848"/>
    <a:srgbClr val="FFFFFF"/>
    <a:srgbClr val="F79727"/>
    <a:srgbClr val="76CDE5"/>
    <a:srgbClr val="CC0000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5" autoAdjust="0"/>
    <p:restoredTop sz="86425" autoAdjust="0"/>
  </p:normalViewPr>
  <p:slideViewPr>
    <p:cSldViewPr snapToGrid="0" snapToObjects="1">
      <p:cViewPr varScale="1">
        <p:scale>
          <a:sx n="64" d="100"/>
          <a:sy n="64" d="100"/>
        </p:scale>
        <p:origin x="60" y="340"/>
      </p:cViewPr>
      <p:guideLst>
        <p:guide orient="horz" pos="1009"/>
        <p:guide pos="11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63" d="100"/>
          <a:sy n="63" d="100"/>
        </p:scale>
        <p:origin x="320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6:41:22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6:41:14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6:41:15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6:41:16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6:41:34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6:44:25.836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12 1 24575,'-1'0'0,"1"0"0,-1 0 0,1 0 0,-1 0 0,1 1 0,-1-1 0,1 0 0,-1 0 0,1 0 0,-1 1 0,1-1 0,-1 0 0,1 1 0,0-1 0,-1 1 0,1-1 0,0 0 0,-1 1 0,1-1 0,0 1 0,-1-1 0,1 1 0,0-1 0,0 1 0,0-1 0,-1 1 0,1-1 0,0 1 0,0-1 0,0 1 0,0 0 0,0 20 0,1-12 0,0-1 0,1 1 0,0-1 0,1 1 0,-1-1 0,2 0 0,-1 0 0,1 0 0,7 9 0,4 4 0,32 34 0,-29-35 0,28 39 0,-37-46 0,1-1 0,0 1 0,1-2 0,0 1 0,1-2 0,14 11 0,84 49 0,-50-34 0,663 490 0,-249-103 25,-30 34-131,-415-428 88,521 512-476,-89-109-28,-20 24-24,-283-279 529,183 203 17,-253-285-1,555 575-10,-181-220 419,-269-270 233,235 170 0,-224-188-641,247 252 0,-287-251 0,194 149 0,-264-241 0,3-4 0,2-4 0,211 97 0,-174-105 0,-38-16 0,157 85 0,-14 34 0,78 45 0,-180-127 0,260 134 0,-192-109 0,213 94 0,-18-14 0,-210-91 0,-141-61 0,-39-21 0,2-1 0,-1 0 0,23 8 0,103 44 0,-80-33 0,111 42 0,-90-39 0,95 51 0,10 14 0,49 28 0,-202-103 0,1-2 0,0-1 0,37 11 0,-44-18-1365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6:44:28.704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1 10323 24575,'7'-6'0,"1"0"0,0 1 0,0-1 0,1 2 0,-1-1 0,19-5 0,7-4 0,745-372-1316,865-358 1249,-1504 685 67,-3-5 0,139-89 0,184-182 0,-32-41 0,196-159 0,-278 218-51,-28-23-22,-205 217 65,-28 30 8,245-250 0,47 25 0,-74 65 0,-258 211-20,74-89-1,20-58 226,207-258 652,-1-8-564,-79 98-92,-238 322-201,159-191 0,-134 168 0,105-88 0,-9 20 0,82-62 0,260-215 0,102-93 0,-405 326 0,-122 106 0,143-106 0,49 18 0,-159 96 0,-68 36 0,0 0 0,49-45 0,49-61 0,-40 38 0,-40 41 0,195-194 0,45-36 0,-222 221 0,2 4 0,3 2 0,105-54 0,-86 55 0,90-51 0,-103 56 0,87-34 0,-43 22 0,397-238 0,-503 282 0,0-1 0,0 0 0,-2-1 0,0-1 0,18-23 0,-13 14 0,1 3-1365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6:44:31.771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0 251 24575,'2'-2'0,"-1"1"0,1-1 0,0 1 0,0 0 0,0 0 0,-1 0 0,1 0 0,0 0 0,1 1 0,-1-1 0,0 1 0,0-1 0,2 0 0,8-1 0,115-20 0,-78 15 0,1218-88-1773,66 94 3032,-594 4-745,-294-2-514,475-3 0,-323-25 0,7-1 0,-405 28 0,-3 0 0,216-27 0,0-3 0,-1 31 0,-172 1 0,-2-3 0,236 3 0,-286 10 0,41 1 0,171 15 0,21 0 0,536-26 0,-467-4 0,280 2-1365,-734 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6:43:06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6:43:06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6:41:26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6:41:27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6:41:27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6:41:31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6:41:31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6:41:32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6:43:01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06:43:01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98395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anguage-reference/operators/i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microsoft.com/en-us/dotnet/csharp/language-reference/operators/switch-expression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93045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0" i="0" dirty="0">
                <a:effectLst/>
                <a:latin typeface="-apple-system"/>
              </a:rPr>
              <a:t>Microsoft Certified Professional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dirty="0">
                <a:effectLst/>
                <a:latin typeface="-apple-system"/>
              </a:rPr>
              <a:t>Microsoft Certified SLN Developer</a:t>
            </a:r>
          </a:p>
          <a:p>
            <a:endParaRPr lang="cs-CZ" b="0" dirty="0"/>
          </a:p>
        </p:txBody>
      </p:sp>
    </p:spTree>
    <p:extLst>
      <p:ext uri="{BB962C8B-B14F-4D97-AF65-F5344CB8AC3E}">
        <p14:creationId xmlns:p14="http://schemas.microsoft.com/office/powerpoint/2010/main" val="2882931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b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01010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b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96809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b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3997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cs-CZ" sz="1800" dirty="0">
                <a:effectLst/>
                <a:latin typeface="Calibri" panose="020F0502020204030204" pitchFamily="34" charset="0"/>
              </a:rPr>
              <a:t>The "</a:t>
            </a:r>
            <a:r>
              <a:rPr lang="cs-CZ" sz="1800" dirty="0">
                <a:effectLst/>
                <a:latin typeface="Segoe UI" panose="020B0502040204020203" pitchFamily="34" charset="0"/>
                <a:hlinkClick r:id="rId3"/>
              </a:rPr>
              <a:t>is</a:t>
            </a:r>
            <a:r>
              <a:rPr lang="cs-CZ" sz="1800" dirty="0">
                <a:effectLst/>
                <a:latin typeface="Calibri" panose="020F0502020204030204" pitchFamily="34" charset="0"/>
              </a:rPr>
              <a:t> expression" supports pattern matching to test an expression and conditionally declare a new variable to the result of that expression.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cs-CZ" sz="1800" dirty="0">
                <a:effectLst/>
                <a:latin typeface="Calibri" panose="020F0502020204030204" pitchFamily="34" charset="0"/>
              </a:rPr>
              <a:t>The "</a:t>
            </a:r>
            <a:r>
              <a:rPr lang="cs-CZ" sz="1800" dirty="0">
                <a:effectLst/>
                <a:latin typeface="Segoe UI" panose="020B0502040204020203" pitchFamily="34" charset="0"/>
                <a:hlinkClick r:id="rId4"/>
              </a:rPr>
              <a:t>switch</a:t>
            </a:r>
            <a:r>
              <a:rPr lang="cs-CZ" sz="1800" dirty="0">
                <a:effectLst/>
                <a:latin typeface="Calibri" panose="020F0502020204030204" pitchFamily="34" charset="0"/>
              </a:rPr>
              <a:t> expression" enables you to perform actions based on the first matching pattern for an expression.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6230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b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57910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b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18443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44612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9104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3040381" y="4890490"/>
            <a:ext cx="19088100" cy="42200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217584" tIns="108793" rIns="217584" bIns="108793" rtlCol="0" anchor="ctr">
            <a:normAutofit/>
          </a:bodyPr>
          <a:lstStyle>
            <a:lvl1pPr algn="ctr" defTabSz="816696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02000" y="5463969"/>
            <a:ext cx="18288000" cy="30534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8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NAME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OF YOUR PRESENTATION</a:t>
            </a:r>
            <a:b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</a:br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For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customer</a:t>
            </a:r>
            <a:endParaRPr lang="en-US" sz="96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2913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5669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662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609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0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052800" y="0"/>
            <a:ext cx="8331200" cy="13727953"/>
          </a:xfrm>
          <a:solidFill>
            <a:schemeClr val="bg2"/>
          </a:solidFill>
        </p:spPr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5" name="Shape 19"/>
          <p:cNvSpPr>
            <a:spLocks noGrp="1"/>
          </p:cNvSpPr>
          <p:nvPr>
            <p:ph type="title"/>
          </p:nvPr>
        </p:nvSpPr>
        <p:spPr>
          <a:xfrm>
            <a:off x="1586882" y="1611798"/>
            <a:ext cx="13098472" cy="12570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6" name="Shape 20"/>
          <p:cNvSpPr>
            <a:spLocks noGrp="1"/>
          </p:cNvSpPr>
          <p:nvPr>
            <p:ph type="body" idx="1" hasCustomPrompt="1"/>
          </p:nvPr>
        </p:nvSpPr>
        <p:spPr>
          <a:xfrm>
            <a:off x="1616333" y="3243532"/>
            <a:ext cx="13069021" cy="9023229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80277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-11953"/>
            <a:ext cx="8331200" cy="13727953"/>
          </a:xfrm>
          <a:solidFill>
            <a:schemeClr val="bg2"/>
          </a:solidFill>
        </p:spPr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7" name="Shape 19"/>
          <p:cNvSpPr>
            <a:spLocks noGrp="1"/>
          </p:cNvSpPr>
          <p:nvPr>
            <p:ph type="title"/>
          </p:nvPr>
        </p:nvSpPr>
        <p:spPr>
          <a:xfrm>
            <a:off x="10047009" y="1611798"/>
            <a:ext cx="13507258" cy="12570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" name="Shape 20"/>
          <p:cNvSpPr>
            <a:spLocks noGrp="1"/>
          </p:cNvSpPr>
          <p:nvPr>
            <p:ph type="body" idx="1" hasCustomPrompt="1"/>
          </p:nvPr>
        </p:nvSpPr>
        <p:spPr>
          <a:xfrm>
            <a:off x="10075333" y="3243532"/>
            <a:ext cx="13476888" cy="9023229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25681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452496"/>
          </a:xfr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86305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7374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0337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endParaRPr lang="cs-CZ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56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3040381" y="4890490"/>
            <a:ext cx="19088100" cy="42200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217584" tIns="108793" rIns="217584" bIns="108793" rtlCol="0" anchor="ctr">
            <a:normAutofit/>
          </a:bodyPr>
          <a:lstStyle>
            <a:lvl1pPr algn="ctr" defTabSz="816696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02000" y="5463969"/>
            <a:ext cx="18288000" cy="30534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8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NAME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OF YOUR PRESENTATION</a:t>
            </a:r>
            <a:b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</a:br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For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customer</a:t>
            </a:r>
            <a:endParaRPr lang="en-US" sz="96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1652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endParaRPr lang="cs-CZ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2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endParaRPr lang="cs-CZ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89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1179045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52335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1179045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726981" y="2661471"/>
            <a:ext cx="12112537" cy="12112537"/>
          </a:xfrm>
          <a:prstGeom prst="ellipse">
            <a:avLst/>
          </a:prstGeom>
          <a:solidFill>
            <a:schemeClr val="bg2"/>
          </a:solidFill>
        </p:spPr>
      </p:sp>
    </p:spTree>
    <p:extLst>
      <p:ext uri="{BB962C8B-B14F-4D97-AF65-F5344CB8AC3E}">
        <p14:creationId xmlns:p14="http://schemas.microsoft.com/office/powerpoint/2010/main" val="221251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452496"/>
          </a:xfr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101335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12226125" y="3243532"/>
            <a:ext cx="101335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57043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5" y="3243532"/>
            <a:ext cx="9710208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endParaRPr lang="cs-CZ" sz="3600" dirty="0">
              <a:solidFill>
                <a:schemeClr val="tx1"/>
              </a:solidFill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12073596" y="3243531"/>
            <a:ext cx="10252076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endParaRPr lang="cs-CZ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44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5" y="3271329"/>
            <a:ext cx="6645535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8750829" y="3294332"/>
            <a:ext cx="6645535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15714133" y="3294332"/>
            <a:ext cx="6645535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55345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452496"/>
          </a:xfr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5" y="3271329"/>
            <a:ext cx="6645535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8750829" y="3294332"/>
            <a:ext cx="6645535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15714133" y="3294332"/>
            <a:ext cx="6645535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8910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7525" y="1320800"/>
            <a:ext cx="20572143" cy="1548027"/>
          </a:xfrm>
        </p:spPr>
        <p:txBody>
          <a:bodyPr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cs-CZ" sz="7200" dirty="0"/>
              <a:t>Let</a:t>
            </a:r>
            <a:r>
              <a:rPr lang="en-US" sz="7200" dirty="0"/>
              <a:t>’s</a:t>
            </a:r>
            <a:r>
              <a:rPr lang="cs-CZ" sz="7200" dirty="0"/>
              <a:t> keep in touch!</a:t>
            </a:r>
            <a:endParaRPr lang="en-GB" sz="7200" dirty="0"/>
          </a:p>
        </p:txBody>
      </p:sp>
      <p:sp>
        <p:nvSpPr>
          <p:cNvPr id="10" name="Shape 52"/>
          <p:cNvSpPr/>
          <p:nvPr userDrawn="1"/>
        </p:nvSpPr>
        <p:spPr>
          <a:xfrm>
            <a:off x="5299724" y="4294082"/>
            <a:ext cx="4087909" cy="3967321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728495" y="4662559"/>
            <a:ext cx="3230366" cy="3230366"/>
          </a:xfrm>
          <a:prstGeom prst="ellipse">
            <a:avLst/>
          </a:prstGeom>
        </p:spPr>
      </p:sp>
      <p:sp>
        <p:nvSpPr>
          <p:cNvPr id="22" name="Shape 52"/>
          <p:cNvSpPr/>
          <p:nvPr userDrawn="1"/>
        </p:nvSpPr>
        <p:spPr>
          <a:xfrm>
            <a:off x="14462012" y="4294082"/>
            <a:ext cx="4087909" cy="3967321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890783" y="4662559"/>
            <a:ext cx="3230366" cy="3230366"/>
          </a:xfrm>
          <a:prstGeom prst="ellipse">
            <a:avLst/>
          </a:prstGeom>
        </p:spPr>
      </p:sp>
      <p:sp>
        <p:nvSpPr>
          <p:cNvPr id="12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5443440" y="8595595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14605728" y="8595594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2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7525" y="1320800"/>
            <a:ext cx="20572143" cy="1548027"/>
          </a:xfrm>
        </p:spPr>
        <p:txBody>
          <a:bodyPr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cs-CZ" sz="7200" dirty="0"/>
              <a:t>Let</a:t>
            </a:r>
            <a:r>
              <a:rPr lang="en-US" sz="7200" dirty="0"/>
              <a:t>’s</a:t>
            </a:r>
            <a:r>
              <a:rPr lang="cs-CZ" sz="7200" dirty="0"/>
              <a:t> keep in touch!</a:t>
            </a:r>
            <a:endParaRPr lang="en-GB" sz="7200" dirty="0"/>
          </a:p>
        </p:txBody>
      </p:sp>
      <p:sp>
        <p:nvSpPr>
          <p:cNvPr id="10" name="Shape 52"/>
          <p:cNvSpPr/>
          <p:nvPr userDrawn="1"/>
        </p:nvSpPr>
        <p:spPr>
          <a:xfrm>
            <a:off x="1825004" y="4294082"/>
            <a:ext cx="4087909" cy="3967321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64"/>
          <p:cNvSpPr/>
          <p:nvPr userDrawn="1"/>
        </p:nvSpPr>
        <p:spPr>
          <a:xfrm>
            <a:off x="10037181" y="4250296"/>
            <a:ext cx="4011109" cy="4011107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76"/>
          <p:cNvSpPr/>
          <p:nvPr userDrawn="1"/>
        </p:nvSpPr>
        <p:spPr>
          <a:xfrm>
            <a:off x="18172558" y="4255327"/>
            <a:ext cx="3907686" cy="3934921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53775" y="4662559"/>
            <a:ext cx="3230366" cy="3230366"/>
          </a:xfrm>
          <a:prstGeom prst="ellipse">
            <a:avLst/>
          </a:prstGeom>
        </p:spPr>
      </p:sp>
      <p:sp>
        <p:nvSpPr>
          <p:cNvPr id="1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427552" y="4640666"/>
            <a:ext cx="3230366" cy="3230366"/>
          </a:xfrm>
          <a:prstGeom prst="ellipse">
            <a:avLst/>
          </a:prstGeom>
        </p:spPr>
      </p:sp>
      <p:sp>
        <p:nvSpPr>
          <p:cNvPr id="2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8511218" y="4637137"/>
            <a:ext cx="3230366" cy="3230366"/>
          </a:xfrm>
          <a:prstGeom prst="ellipse">
            <a:avLst/>
          </a:prstGeom>
        </p:spPr>
      </p:sp>
      <p:sp>
        <p:nvSpPr>
          <p:cNvPr id="21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1968720" y="8674142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22" name="Content Placeholder 1"/>
          <p:cNvSpPr>
            <a:spLocks noGrp="1"/>
          </p:cNvSpPr>
          <p:nvPr>
            <p:ph sz="quarter" idx="14" hasCustomPrompt="1"/>
          </p:nvPr>
        </p:nvSpPr>
        <p:spPr>
          <a:xfrm>
            <a:off x="10173358" y="8679101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23" name="Content Placeholder 1"/>
          <p:cNvSpPr>
            <a:spLocks noGrp="1"/>
          </p:cNvSpPr>
          <p:nvPr>
            <p:ph sz="quarter" idx="15" hasCustomPrompt="1"/>
          </p:nvPr>
        </p:nvSpPr>
        <p:spPr>
          <a:xfrm>
            <a:off x="18226163" y="8572058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3040381" y="4890490"/>
            <a:ext cx="19088100" cy="42200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217584" tIns="108793" rIns="217584" bIns="108793" rtlCol="0" anchor="ctr">
            <a:normAutofit/>
          </a:bodyPr>
          <a:lstStyle>
            <a:lvl1pPr algn="ctr" defTabSz="816696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02000" y="5463969"/>
            <a:ext cx="18288000" cy="30534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8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NAME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OF YOUR PRESENTATION</a:t>
            </a:r>
            <a:b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</a:br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For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customer</a:t>
            </a:r>
            <a:endParaRPr lang="en-US" sz="96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5995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7525" y="1320800"/>
            <a:ext cx="20572143" cy="1548027"/>
          </a:xfrm>
        </p:spPr>
        <p:txBody>
          <a:bodyPr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cs-CZ" sz="7200" dirty="0"/>
              <a:t>Let</a:t>
            </a:r>
            <a:r>
              <a:rPr lang="en-US" sz="7200" dirty="0"/>
              <a:t>’s</a:t>
            </a:r>
            <a:r>
              <a:rPr lang="cs-CZ" sz="7200" dirty="0"/>
              <a:t> keep in touch!</a:t>
            </a:r>
            <a:endParaRPr lang="en-GB" sz="7200" dirty="0"/>
          </a:p>
        </p:txBody>
      </p:sp>
      <p:sp>
        <p:nvSpPr>
          <p:cNvPr id="10" name="Shape 52"/>
          <p:cNvSpPr/>
          <p:nvPr userDrawn="1"/>
        </p:nvSpPr>
        <p:spPr>
          <a:xfrm>
            <a:off x="1787525" y="4294082"/>
            <a:ext cx="4087909" cy="3967321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64"/>
          <p:cNvSpPr/>
          <p:nvPr userDrawn="1"/>
        </p:nvSpPr>
        <p:spPr>
          <a:xfrm>
            <a:off x="7334877" y="4232008"/>
            <a:ext cx="4011109" cy="4011107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76"/>
          <p:cNvSpPr/>
          <p:nvPr userDrawn="1"/>
        </p:nvSpPr>
        <p:spPr>
          <a:xfrm>
            <a:off x="18172558" y="4255327"/>
            <a:ext cx="3907686" cy="3934921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16296" y="4662559"/>
            <a:ext cx="3230366" cy="3230366"/>
          </a:xfrm>
          <a:prstGeom prst="ellipse">
            <a:avLst/>
          </a:prstGeom>
        </p:spPr>
      </p:sp>
      <p:sp>
        <p:nvSpPr>
          <p:cNvPr id="1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725248" y="4622378"/>
            <a:ext cx="3230366" cy="3230366"/>
          </a:xfrm>
          <a:prstGeom prst="ellipse">
            <a:avLst/>
          </a:prstGeom>
        </p:spPr>
      </p:sp>
      <p:sp>
        <p:nvSpPr>
          <p:cNvPr id="2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8511218" y="4607604"/>
            <a:ext cx="3230366" cy="3230366"/>
          </a:xfrm>
          <a:prstGeom prst="ellipse">
            <a:avLst/>
          </a:prstGeom>
        </p:spPr>
      </p:sp>
      <p:sp>
        <p:nvSpPr>
          <p:cNvPr id="22" name="Shape 76"/>
          <p:cNvSpPr/>
          <p:nvPr userDrawn="1"/>
        </p:nvSpPr>
        <p:spPr>
          <a:xfrm>
            <a:off x="12805429" y="4237039"/>
            <a:ext cx="3907686" cy="3934921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144089" y="4589316"/>
            <a:ext cx="3230366" cy="3230366"/>
          </a:xfrm>
          <a:prstGeom prst="ellipse">
            <a:avLst/>
          </a:prstGeom>
        </p:spPr>
      </p:sp>
      <p:sp>
        <p:nvSpPr>
          <p:cNvPr id="25" name="Content Placeholder 1"/>
          <p:cNvSpPr>
            <a:spLocks noGrp="1"/>
          </p:cNvSpPr>
          <p:nvPr>
            <p:ph sz="quarter" idx="14" hasCustomPrompt="1"/>
          </p:nvPr>
        </p:nvSpPr>
        <p:spPr>
          <a:xfrm>
            <a:off x="1931241" y="8815729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26" name="Content Placeholder 1"/>
          <p:cNvSpPr>
            <a:spLocks noGrp="1"/>
          </p:cNvSpPr>
          <p:nvPr>
            <p:ph sz="quarter" idx="15" hasCustomPrompt="1"/>
          </p:nvPr>
        </p:nvSpPr>
        <p:spPr>
          <a:xfrm>
            <a:off x="7440193" y="8815729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27" name="Content Placeholder 1"/>
          <p:cNvSpPr>
            <a:spLocks noGrp="1"/>
          </p:cNvSpPr>
          <p:nvPr>
            <p:ph sz="quarter" idx="16" hasCustomPrompt="1"/>
          </p:nvPr>
        </p:nvSpPr>
        <p:spPr>
          <a:xfrm>
            <a:off x="12859034" y="8815729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28" name="Content Placeholder 1"/>
          <p:cNvSpPr>
            <a:spLocks noGrp="1"/>
          </p:cNvSpPr>
          <p:nvPr>
            <p:ph sz="quarter" idx="17" hasCustomPrompt="1"/>
          </p:nvPr>
        </p:nvSpPr>
        <p:spPr>
          <a:xfrm>
            <a:off x="18226163" y="8815728"/>
            <a:ext cx="3800476" cy="3749935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5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4" name="Shape 52"/>
          <p:cNvSpPr/>
          <p:nvPr userDrawn="1"/>
        </p:nvSpPr>
        <p:spPr>
          <a:xfrm>
            <a:off x="1710725" y="1852136"/>
            <a:ext cx="5304435" cy="5304434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" name="TextBox 5"/>
          <p:cNvSpPr txBox="1"/>
          <p:nvPr userDrawn="1"/>
        </p:nvSpPr>
        <p:spPr>
          <a:xfrm>
            <a:off x="8755380" y="2342222"/>
            <a:ext cx="13898880" cy="43242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38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Thank you for your</a:t>
            </a:r>
            <a:r>
              <a:rPr kumimoji="0" lang="cs-CZ" sz="13800" b="1" i="0" u="none" strike="noStrike" cap="none" spc="0" normalizeH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 attention.</a:t>
            </a:r>
            <a:endParaRPr kumimoji="0" lang="cs-CZ" sz="13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PT Sans"/>
              <a:cs typeface="PT Sans"/>
              <a:sym typeface="PT Sans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310829" y="2489380"/>
            <a:ext cx="4038212" cy="4038212"/>
          </a:xfrm>
          <a:prstGeom prst="ellipse">
            <a:avLst/>
          </a:prstGeom>
        </p:spPr>
      </p:sp>
      <p:sp>
        <p:nvSpPr>
          <p:cNvPr id="8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1710726" y="8053729"/>
            <a:ext cx="5304434" cy="3935071"/>
          </a:xfrm>
        </p:spPr>
        <p:txBody>
          <a:bodyPr>
            <a:normAutofit/>
          </a:bodyPr>
          <a:lstStyle>
            <a:lvl1pPr marL="0" indent="0" algn="l">
              <a:buNone/>
              <a:defRPr sz="40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14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2"/>
          <p:cNvSpPr/>
          <p:nvPr userDrawn="1"/>
        </p:nvSpPr>
        <p:spPr>
          <a:xfrm>
            <a:off x="1711114" y="8079907"/>
            <a:ext cx="4199468" cy="4199467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" name="TextBox 3"/>
          <p:cNvSpPr txBox="1"/>
          <p:nvPr userDrawn="1"/>
        </p:nvSpPr>
        <p:spPr>
          <a:xfrm>
            <a:off x="1711114" y="1896284"/>
            <a:ext cx="13898880" cy="43242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38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Thank you for your</a:t>
            </a:r>
            <a:r>
              <a:rPr kumimoji="0" lang="cs-CZ" sz="13800" b="1" i="0" u="none" strike="noStrike" cap="none" spc="0" normalizeH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 attention.</a:t>
            </a:r>
            <a:endParaRPr kumimoji="0" lang="cs-CZ" sz="13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PT Sans"/>
              <a:cs typeface="PT Sans"/>
              <a:sym typeface="PT San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12342" y="8581134"/>
            <a:ext cx="3197012" cy="3197012"/>
          </a:xfrm>
          <a:prstGeom prst="ellipse">
            <a:avLst/>
          </a:prstGeom>
        </p:spPr>
      </p:sp>
      <p:sp>
        <p:nvSpPr>
          <p:cNvPr id="6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6411810" y="8079907"/>
            <a:ext cx="5304434" cy="3935071"/>
          </a:xfrm>
        </p:spPr>
        <p:txBody>
          <a:bodyPr>
            <a:normAutofit/>
          </a:bodyPr>
          <a:lstStyle>
            <a:lvl1pPr marL="0" indent="0" algn="l">
              <a:buNone/>
              <a:defRPr sz="40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7" name="Shape 52"/>
          <p:cNvSpPr/>
          <p:nvPr userDrawn="1"/>
        </p:nvSpPr>
        <p:spPr>
          <a:xfrm>
            <a:off x="12881477" y="8079907"/>
            <a:ext cx="4199468" cy="4196077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382705" y="8577744"/>
            <a:ext cx="3197012" cy="3197012"/>
          </a:xfrm>
          <a:prstGeom prst="ellipse">
            <a:avLst/>
          </a:prstGeom>
        </p:spPr>
      </p:sp>
      <p:sp>
        <p:nvSpPr>
          <p:cNvPr id="9" name="Content Placeholder 1"/>
          <p:cNvSpPr>
            <a:spLocks noGrp="1"/>
          </p:cNvSpPr>
          <p:nvPr>
            <p:ph sz="quarter" idx="14" hasCustomPrompt="1"/>
          </p:nvPr>
        </p:nvSpPr>
        <p:spPr>
          <a:xfrm>
            <a:off x="17587810" y="8079907"/>
            <a:ext cx="5304434" cy="3935071"/>
          </a:xfrm>
        </p:spPr>
        <p:txBody>
          <a:bodyPr>
            <a:normAutofit/>
          </a:bodyPr>
          <a:lstStyle>
            <a:lvl1pPr marL="0" indent="0" algn="l">
              <a:buNone/>
              <a:defRPr sz="4000" b="1" baseline="0"/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Phot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1" y="4434840"/>
            <a:ext cx="24384000" cy="2651760"/>
          </a:xfrm>
          <a:prstGeom prst="rect">
            <a:avLst/>
          </a:prstGeom>
          <a:solidFill>
            <a:schemeClr val="tx1">
              <a:lumMod val="85000"/>
              <a:lumOff val="15000"/>
              <a:alpha val="43000"/>
            </a:schemeClr>
          </a:solidFill>
          <a:ln w="3175"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cs-CZ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4280556"/>
            <a:ext cx="24383999" cy="201593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Thank you for your</a:t>
            </a:r>
            <a:r>
              <a:rPr kumimoji="0" lang="cs-CZ" sz="12600" b="1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 attention.</a:t>
            </a:r>
            <a:endParaRPr kumimoji="0" lang="cs-CZ" sz="12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PT Sans"/>
              <a:cs typeface="PT Sans"/>
              <a:sym typeface="PT Sans"/>
            </a:endParaRPr>
          </a:p>
        </p:txBody>
      </p:sp>
      <p:sp>
        <p:nvSpPr>
          <p:cNvPr id="9" name="Shape 52"/>
          <p:cNvSpPr/>
          <p:nvPr userDrawn="1"/>
        </p:nvSpPr>
        <p:spPr>
          <a:xfrm>
            <a:off x="13673155" y="8565489"/>
            <a:ext cx="3188935" cy="3188934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053770" y="8946104"/>
            <a:ext cx="2427704" cy="2427704"/>
          </a:xfrm>
          <a:prstGeom prst="ellipse">
            <a:avLst/>
          </a:prstGeom>
        </p:spPr>
      </p:sp>
      <p:sp>
        <p:nvSpPr>
          <p:cNvPr id="11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17438667" y="8859454"/>
            <a:ext cx="4903340" cy="260100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2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Phot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1" y="4434840"/>
            <a:ext cx="24384000" cy="2651760"/>
          </a:xfrm>
          <a:prstGeom prst="rect">
            <a:avLst/>
          </a:prstGeom>
          <a:solidFill>
            <a:schemeClr val="tx1">
              <a:lumMod val="85000"/>
              <a:lumOff val="15000"/>
              <a:alpha val="43000"/>
            </a:schemeClr>
          </a:solidFill>
          <a:ln w="3175"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cs-CZ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4280556"/>
            <a:ext cx="24383999" cy="201593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Thank you for your</a:t>
            </a:r>
            <a:r>
              <a:rPr kumimoji="0" lang="cs-CZ" sz="12600" b="1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PT Sans"/>
                <a:cs typeface="PT Sans"/>
                <a:sym typeface="PT Sans"/>
              </a:rPr>
              <a:t> attention.</a:t>
            </a:r>
            <a:endParaRPr kumimoji="0" lang="cs-CZ" sz="12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PT Sans"/>
              <a:cs typeface="PT Sans"/>
              <a:sym typeface="PT Sans"/>
            </a:endParaRPr>
          </a:p>
        </p:txBody>
      </p:sp>
      <p:sp>
        <p:nvSpPr>
          <p:cNvPr id="9" name="Shape 52"/>
          <p:cNvSpPr/>
          <p:nvPr userDrawn="1"/>
        </p:nvSpPr>
        <p:spPr>
          <a:xfrm>
            <a:off x="13673155" y="8565489"/>
            <a:ext cx="3188935" cy="3188934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053770" y="8946104"/>
            <a:ext cx="2427704" cy="2427704"/>
          </a:xfrm>
          <a:prstGeom prst="ellipse">
            <a:avLst/>
          </a:prstGeom>
        </p:spPr>
      </p:sp>
      <p:sp>
        <p:nvSpPr>
          <p:cNvPr id="11" name="Content Placeholder 1"/>
          <p:cNvSpPr>
            <a:spLocks noGrp="1"/>
          </p:cNvSpPr>
          <p:nvPr>
            <p:ph sz="quarter" idx="12" hasCustomPrompt="1"/>
          </p:nvPr>
        </p:nvSpPr>
        <p:spPr>
          <a:xfrm>
            <a:off x="17438667" y="8859454"/>
            <a:ext cx="4903340" cy="260100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  <p:sp>
        <p:nvSpPr>
          <p:cNvPr id="8" name="Shape 52"/>
          <p:cNvSpPr/>
          <p:nvPr userDrawn="1"/>
        </p:nvSpPr>
        <p:spPr>
          <a:xfrm>
            <a:off x="2499187" y="8550473"/>
            <a:ext cx="3188935" cy="3188934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879802" y="8931088"/>
            <a:ext cx="2427704" cy="2427704"/>
          </a:xfrm>
          <a:prstGeom prst="ellipse">
            <a:avLst/>
          </a:prstGeom>
        </p:spPr>
      </p:sp>
      <p:sp>
        <p:nvSpPr>
          <p:cNvPr id="15" name="Rectangle 14"/>
          <p:cNvSpPr/>
          <p:nvPr userDrawn="1"/>
        </p:nvSpPr>
        <p:spPr>
          <a:xfrm>
            <a:off x="6264700" y="8765904"/>
            <a:ext cx="4903340" cy="2694554"/>
          </a:xfrm>
          <a:prstGeom prst="rect">
            <a:avLst/>
          </a:prstGeom>
          <a:solidFill>
            <a:schemeClr val="tx1">
              <a:lumMod val="85000"/>
              <a:lumOff val="15000"/>
              <a:alpha val="43000"/>
            </a:schemeClr>
          </a:solidFill>
          <a:ln w="3175"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cs-CZ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Content Placeholder 1"/>
          <p:cNvSpPr>
            <a:spLocks noGrp="1"/>
          </p:cNvSpPr>
          <p:nvPr>
            <p:ph sz="quarter" idx="14" hasCustomPrompt="1"/>
          </p:nvPr>
        </p:nvSpPr>
        <p:spPr>
          <a:xfrm>
            <a:off x="6264699" y="8844438"/>
            <a:ext cx="4903340" cy="260100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Your Name</a:t>
            </a:r>
          </a:p>
          <a:p>
            <a:r>
              <a:rPr lang="cs-CZ" dirty="0"/>
              <a:t>Position</a:t>
            </a:r>
          </a:p>
          <a:p>
            <a:r>
              <a:rPr lang="cs-CZ" dirty="0"/>
              <a:t>+111 111 111 111</a:t>
            </a:r>
          </a:p>
          <a:p>
            <a:r>
              <a:rPr lang="cs-CZ" dirty="0"/>
              <a:t>name@cngroup.dk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11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97411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121683" y="2765425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909380" y="2765424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697077" y="2765424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484774" y="2765423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8272471" y="2765423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121683" y="6508518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909380" y="6508517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697077" y="6508517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484774" y="6508516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72471" y="6508516"/>
            <a:ext cx="3413125" cy="3413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7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121683" y="2765425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909380" y="2765424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697077" y="2765424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484774" y="2765423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8272471" y="2765423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121683" y="6508518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909380" y="6508517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697077" y="6508517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484774" y="6508516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72471" y="6508516"/>
            <a:ext cx="3413125" cy="3413125"/>
          </a:xfrm>
        </p:spPr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3040381" y="4890490"/>
            <a:ext cx="19088100" cy="42200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217584" tIns="108793" rIns="217584" bIns="108793" rtlCol="0" anchor="ctr">
            <a:normAutofit/>
          </a:bodyPr>
          <a:lstStyle>
            <a:lvl1pPr algn="ctr" defTabSz="816696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302000" y="5463969"/>
            <a:ext cx="18288000" cy="30534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8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NAME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OF YOUR PRESENTATION</a:t>
            </a:r>
            <a:b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</a:br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For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customer</a:t>
            </a:r>
            <a:endParaRPr lang="en-US" sz="96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6973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3040381" y="4890490"/>
            <a:ext cx="19088100" cy="42200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217584" tIns="108793" rIns="217584" bIns="108793" rtlCol="0" anchor="ctr">
            <a:normAutofit/>
          </a:bodyPr>
          <a:lstStyle>
            <a:lvl1pPr algn="ctr" defTabSz="816696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02000" y="5463969"/>
            <a:ext cx="18288000" cy="30534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8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NAME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OF YOUR PRESENTATION</a:t>
            </a:r>
            <a:b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</a:br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For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customer</a:t>
            </a:r>
            <a:endParaRPr lang="en-US" sz="96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3568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122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204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044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48000" y="7192298"/>
            <a:ext cx="18288000" cy="1536541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1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26904" y="9213285"/>
            <a:ext cx="19802200" cy="25811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4580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2121840" y="2279414"/>
            <a:ext cx="20522502" cy="21768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2167984" y="4630044"/>
            <a:ext cx="20476358" cy="70192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</a:t>
            </a:r>
            <a:r>
              <a:rPr lang="cs-CZ" dirty="0"/>
              <a:t>Two</a:t>
            </a:r>
            <a:endParaRPr dirty="0"/>
          </a:p>
          <a:p>
            <a:pPr lvl="2"/>
            <a:r>
              <a:rPr dirty="0"/>
              <a:t>Body Level </a:t>
            </a:r>
            <a:r>
              <a:rPr lang="cs-CZ" dirty="0"/>
              <a:t>Three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412" y="12446000"/>
            <a:ext cx="3601190" cy="8908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4" r:id="rId2"/>
    <p:sldLayoutId id="2147483673" r:id="rId3"/>
    <p:sldLayoutId id="2147483672" r:id="rId4"/>
    <p:sldLayoutId id="2147483675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56" r:id="rId14"/>
    <p:sldLayoutId id="2147483661" r:id="rId15"/>
    <p:sldLayoutId id="2147483657" r:id="rId16"/>
    <p:sldLayoutId id="2147483662" r:id="rId17"/>
    <p:sldLayoutId id="2147483663" r:id="rId18"/>
    <p:sldLayoutId id="2147483659" r:id="rId19"/>
    <p:sldLayoutId id="2147483667" r:id="rId20"/>
    <p:sldLayoutId id="2147483665" r:id="rId21"/>
    <p:sldLayoutId id="2147483664" r:id="rId22"/>
    <p:sldLayoutId id="2147483666" r:id="rId23"/>
    <p:sldLayoutId id="2147483686" r:id="rId24"/>
    <p:sldLayoutId id="2147483689" r:id="rId25"/>
    <p:sldLayoutId id="2147483690" r:id="rId26"/>
    <p:sldLayoutId id="2147483688" r:id="rId27"/>
    <p:sldLayoutId id="2147483677" r:id="rId28"/>
    <p:sldLayoutId id="2147483669" r:id="rId29"/>
    <p:sldLayoutId id="2147483676" r:id="rId30"/>
    <p:sldLayoutId id="2147483660" r:id="rId31"/>
    <p:sldLayoutId id="2147483692" r:id="rId32"/>
    <p:sldLayoutId id="2147483693" r:id="rId33"/>
    <p:sldLayoutId id="2147483694" r:id="rId34"/>
    <p:sldLayoutId id="2147483668" r:id="rId35"/>
    <p:sldLayoutId id="2147483651" r:id="rId36"/>
    <p:sldLayoutId id="2147483652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rgbClr val="282828"/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Signika"/>
        </a:defRPr>
      </a:lvl1pPr>
      <a:lvl2pPr marL="0" marR="0" indent="2286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2pPr>
      <a:lvl3pPr marL="0" marR="0" indent="4572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3pPr>
      <a:lvl4pPr marL="0" marR="0" indent="6858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4pPr>
      <a:lvl5pPr marL="0" marR="0" indent="9144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5pPr>
      <a:lvl6pPr marL="0" marR="0" indent="11430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6pPr>
      <a:lvl7pPr marL="0" marR="0" indent="13716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7pPr>
      <a:lvl8pPr marL="0" marR="0" indent="16002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8pPr>
      <a:lvl9pPr marL="0" marR="0" indent="18288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9pPr>
    </p:titleStyle>
    <p:bodyStyle>
      <a:lvl1pPr marL="457200" marR="0" indent="-457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Blip>
          <a:blip r:embed="rId40"/>
        </a:buBlip>
        <a:tabLst/>
        <a:defRPr sz="40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uFillTx/>
          <a:latin typeface="+mn-lt"/>
          <a:ea typeface="Calibri Light" panose="020F0302020204030204" pitchFamily="34" charset="0"/>
          <a:cs typeface="Calibri Light" panose="020F0302020204030204" pitchFamily="34" charset="0"/>
          <a:sym typeface="PT Sans"/>
        </a:defRPr>
      </a:lvl1pPr>
      <a:lvl2pPr marL="990600" marR="0" indent="-533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Blip>
          <a:blip r:embed="rId40"/>
        </a:buBlip>
        <a:tabLst/>
        <a:defRPr sz="36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uFillTx/>
          <a:latin typeface="+mn-lt"/>
          <a:ea typeface="Calibri Light" panose="020F0302020204030204" pitchFamily="34" charset="0"/>
          <a:cs typeface="Calibri Light" panose="020F0302020204030204" pitchFamily="34" charset="0"/>
          <a:sym typeface="PT Sans"/>
        </a:defRPr>
      </a:lvl2pPr>
      <a:lvl3pPr marL="1428750" marR="0" indent="-457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Blip>
          <a:blip r:embed="rId40"/>
        </a:buBlip>
        <a:tabLst/>
        <a:defRPr sz="32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uFillTx/>
          <a:latin typeface="+mn-lt"/>
          <a:ea typeface="Calibri Light" panose="020F0302020204030204" pitchFamily="34" charset="0"/>
          <a:cs typeface="Calibri Light" panose="020F0302020204030204" pitchFamily="34" charset="0"/>
          <a:sym typeface="PT Sans"/>
        </a:defRPr>
      </a:lvl3pPr>
      <a:lvl4pPr marL="457200" marR="0" indent="-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Blip>
          <a:blip r:embed="rId40"/>
        </a:buBlip>
        <a:tabLst/>
        <a:defRPr sz="3200" b="0" i="0" u="none" strike="noStrike" cap="none" spc="0" baseline="0">
          <a:ln>
            <a:noFill/>
          </a:ln>
          <a:solidFill>
            <a:srgbClr val="727574"/>
          </a:solidFill>
          <a:uFillTx/>
          <a:latin typeface="+mn-lt"/>
          <a:ea typeface="Calibri Light" panose="020F0302020204030204" pitchFamily="34" charset="0"/>
          <a:cs typeface="Calibri Light" panose="020F0302020204030204" pitchFamily="34" charset="0"/>
          <a:sym typeface="PT Sans"/>
        </a:defRPr>
      </a:lvl4pPr>
      <a:lvl5pPr marL="457200" marR="0" indent="-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Blip>
          <a:blip r:embed="rId40"/>
        </a:buBlip>
        <a:tabLst/>
        <a:defRPr sz="3200" b="0" i="0" u="none" strike="noStrike" cap="none" spc="0" baseline="0">
          <a:ln>
            <a:noFill/>
          </a:ln>
          <a:solidFill>
            <a:srgbClr val="727574"/>
          </a:solidFill>
          <a:uFillTx/>
          <a:latin typeface="+mn-lt"/>
          <a:ea typeface="Calibri Light" panose="020F0302020204030204" pitchFamily="34" charset="0"/>
          <a:cs typeface="Calibri Light" panose="020F0302020204030204" pitchFamily="34" charset="0"/>
          <a:sym typeface="PT Sans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4" Type="http://schemas.openxmlformats.org/officeDocument/2006/relationships/hyperlink" Target="mailto:prochazka@cngroup.dk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9.xml"/><Relationship Id="rId3" Type="http://schemas.openxmlformats.org/officeDocument/2006/relationships/image" Target="../media/image29.png"/><Relationship Id="rId7" Type="http://schemas.openxmlformats.org/officeDocument/2006/relationships/customXml" Target="../ink/ink3.xml"/><Relationship Id="rId12" Type="http://schemas.openxmlformats.org/officeDocument/2006/relationships/customXml" Target="../ink/ink8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2.xml"/><Relationship Id="rId11" Type="http://schemas.openxmlformats.org/officeDocument/2006/relationships/customXml" Target="../ink/ink7.xml"/><Relationship Id="rId5" Type="http://schemas.openxmlformats.org/officeDocument/2006/relationships/image" Target="../media/image30.png"/><Relationship Id="rId15" Type="http://schemas.openxmlformats.org/officeDocument/2006/relationships/image" Target="../media/image32.png"/><Relationship Id="rId10" Type="http://schemas.openxmlformats.org/officeDocument/2006/relationships/customXml" Target="../ink/ink6.xml"/><Relationship Id="rId4" Type="http://schemas.openxmlformats.org/officeDocument/2006/relationships/customXml" Target="../ink/ink1.xml"/><Relationship Id="rId9" Type="http://schemas.openxmlformats.org/officeDocument/2006/relationships/customXml" Target="../ink/ink5.xml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customXml" Target="../ink/ink12.xml"/><Relationship Id="rId12" Type="http://schemas.openxmlformats.org/officeDocument/2006/relationships/customXml" Target="../ink/ink14.xm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16.xml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11.xm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openxmlformats.org/officeDocument/2006/relationships/image" Target="../media/image32.png"/><Relationship Id="rId4" Type="http://schemas.openxmlformats.org/officeDocument/2006/relationships/customXml" Target="../ink/ink10.xml"/><Relationship Id="rId9" Type="http://schemas.openxmlformats.org/officeDocument/2006/relationships/image" Target="../media/image31.png"/><Relationship Id="rId14" Type="http://schemas.openxmlformats.org/officeDocument/2006/relationships/customXml" Target="../ink/ink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0.png"/><Relationship Id="rId5" Type="http://schemas.openxmlformats.org/officeDocument/2006/relationships/customXml" Target="../ink/ink17.xml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Kor/PatternMatch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0.png"/><Relationship Id="rId5" Type="http://schemas.openxmlformats.org/officeDocument/2006/relationships/hyperlink" Target="https://learn.microsoft.com/en-us/dotnet/csharp/fundamentals/functional/pattern-matching" TargetMode="External"/><Relationship Id="rId4" Type="http://schemas.openxmlformats.org/officeDocument/2006/relationships/hyperlink" Target="https://learn.microsoft.com/en-us/dotnet/csharp/language-reference/operators/patter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1330" y="5680397"/>
            <a:ext cx="18288000" cy="2355206"/>
          </a:xfrm>
        </p:spPr>
        <p:txBody>
          <a:bodyPr/>
          <a:lstStyle/>
          <a:p>
            <a:r>
              <a:rPr lang="cs-CZ" sz="15000" b="1" dirty="0"/>
              <a:t>Pattern matching</a:t>
            </a:r>
            <a:endParaRPr lang="cs-CZ" sz="15000" dirty="0"/>
          </a:p>
        </p:txBody>
      </p:sp>
    </p:spTree>
    <p:extLst>
      <p:ext uri="{BB962C8B-B14F-4D97-AF65-F5344CB8AC3E}">
        <p14:creationId xmlns:p14="http://schemas.microsoft.com/office/powerpoint/2010/main" val="142746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631E22D9-9197-44E8-991A-89896C8D5A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3" b="9643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A4965-4D0C-4243-8978-F012A618EDC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10726" y="8053729"/>
            <a:ext cx="9556364" cy="39350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cs-CZ" dirty="0"/>
              <a:t>Martin Procházka</a:t>
            </a:r>
          </a:p>
          <a:p>
            <a:pPr>
              <a:lnSpc>
                <a:spcPct val="100000"/>
              </a:lnSpc>
            </a:pPr>
            <a:endParaRPr lang="cs-CZ" b="0" dirty="0">
              <a:hlinkClick r:id="rId4"/>
            </a:endParaRPr>
          </a:p>
          <a:p>
            <a:pPr>
              <a:lnSpc>
                <a:spcPct val="100000"/>
              </a:lnSpc>
            </a:pPr>
            <a:r>
              <a:rPr lang="cs-CZ" b="0" dirty="0">
                <a:hlinkClick r:id="rId4"/>
              </a:rPr>
              <a:t>prochazka@cngroup.dk</a:t>
            </a:r>
            <a:endParaRPr lang="cs-CZ" b="0" dirty="0"/>
          </a:p>
        </p:txBody>
      </p:sp>
    </p:spTree>
    <p:extLst>
      <p:ext uri="{BB962C8B-B14F-4D97-AF65-F5344CB8AC3E}">
        <p14:creationId xmlns:p14="http://schemas.microsoft.com/office/powerpoint/2010/main" val="15429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What is it? </a:t>
            </a:r>
            <a:r>
              <a:rPr lang="cs-CZ" dirty="0">
                <a:solidFill>
                  <a:srgbClr val="ED1848"/>
                </a:solidFill>
              </a:rPr>
              <a:t>...Warm up ;)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89F381-4E3F-B2FF-07E7-CFC29F38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6808" y="3277428"/>
            <a:ext cx="3810000" cy="9001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EBFA99-455B-90CF-772E-2451F960F450}"/>
                  </a:ext>
                </a:extLst>
              </p14:cNvPr>
              <p14:cNvContentPartPr/>
              <p14:nvPr/>
            </p14:nvContentPartPr>
            <p14:xfrm>
              <a:off x="6986473" y="552609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EBFA99-455B-90CF-772E-2451F960F4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77833" y="551709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615049-50B7-B54B-B871-FEB746736B9F}"/>
                  </a:ext>
                </a:extLst>
              </p14:cNvPr>
              <p14:cNvContentPartPr/>
              <p14:nvPr/>
            </p14:nvContentPartPr>
            <p14:xfrm>
              <a:off x="16081153" y="683757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615049-50B7-B54B-B871-FEB746736B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72153" y="682893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13273D0-5FDD-0E3C-3099-CD0B4889DF4F}"/>
              </a:ext>
            </a:extLst>
          </p:cNvPr>
          <p:cNvGrpSpPr/>
          <p:nvPr/>
        </p:nvGrpSpPr>
        <p:grpSpPr>
          <a:xfrm>
            <a:off x="9133513" y="6728494"/>
            <a:ext cx="360" cy="360"/>
            <a:chOff x="9133513" y="6728494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71EA6D8-36A7-33C9-A46B-003E9BBFD517}"/>
                    </a:ext>
                  </a:extLst>
                </p14:cNvPr>
                <p14:cNvContentPartPr/>
                <p14:nvPr/>
              </p14:nvContentPartPr>
              <p14:xfrm>
                <a:off x="9133513" y="6728494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71EA6D8-36A7-33C9-A46B-003E9BBFD51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24513" y="671949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8A06F47-F243-8D22-30AF-69D2EEFA9313}"/>
                    </a:ext>
                  </a:extLst>
                </p14:cNvPr>
                <p14:cNvContentPartPr/>
                <p14:nvPr/>
              </p14:nvContentPartPr>
              <p14:xfrm>
                <a:off x="9133513" y="6728494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8A06F47-F243-8D22-30AF-69D2EEFA931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24513" y="671949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4D926E-3988-CE3C-76FB-38007A11DC9C}"/>
                  </a:ext>
                </a:extLst>
              </p14:cNvPr>
              <p14:cNvContentPartPr/>
              <p14:nvPr/>
            </p14:nvContentPartPr>
            <p14:xfrm>
              <a:off x="8467513" y="737397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4D926E-3988-CE3C-76FB-38007A11DC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58513" y="736533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C7D88324-A396-AFE4-22EB-1BE6BBCD93E8}"/>
              </a:ext>
            </a:extLst>
          </p:cNvPr>
          <p:cNvGrpSpPr/>
          <p:nvPr/>
        </p:nvGrpSpPr>
        <p:grpSpPr>
          <a:xfrm>
            <a:off x="7414153" y="5327014"/>
            <a:ext cx="360" cy="360"/>
            <a:chOff x="7414153" y="5327014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251FB24-F6E8-0DEC-EF69-F06A03BA50B8}"/>
                    </a:ext>
                  </a:extLst>
                </p14:cNvPr>
                <p14:cNvContentPartPr/>
                <p14:nvPr/>
              </p14:nvContentPartPr>
              <p14:xfrm>
                <a:off x="7414153" y="5327014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251FB24-F6E8-0DEC-EF69-F06A03BA50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05513" y="53180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4F6D0C3-B8A8-2AF6-D572-5AED4C3482A2}"/>
                    </a:ext>
                  </a:extLst>
                </p14:cNvPr>
                <p14:cNvContentPartPr/>
                <p14:nvPr/>
              </p14:nvContentPartPr>
              <p14:xfrm>
                <a:off x="7414153" y="5327014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4F6D0C3-B8A8-2AF6-D572-5AED4C3482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05513" y="53180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08637CD-5E0F-1DB0-6E55-F984AE146EA6}"/>
                  </a:ext>
                </a:extLst>
              </p14:cNvPr>
              <p14:cNvContentPartPr/>
              <p14:nvPr/>
            </p14:nvContentPartPr>
            <p14:xfrm>
              <a:off x="10127207" y="8103043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08637CD-5E0F-1DB0-6E55-F984AE146E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18567" y="809404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4551E35-999E-424F-EE8D-97EC0BDBF33E}"/>
                  </a:ext>
                </a:extLst>
              </p14:cNvPr>
              <p14:cNvContentPartPr/>
              <p14:nvPr/>
            </p14:nvContentPartPr>
            <p14:xfrm>
              <a:off x="6569233" y="6877534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4551E35-999E-424F-EE8D-97EC0BDBF3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60233" y="686889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D6D13D01-CBBB-B7CD-CC15-064BD17DE5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1555" y="6405825"/>
            <a:ext cx="3667637" cy="2838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93F820-7C7A-5822-911B-18B9CBD653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93924" y="3277428"/>
            <a:ext cx="3715268" cy="28769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2B6315-CC7D-D3DE-9935-833A5FAF961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98713" y="9515169"/>
            <a:ext cx="3610479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0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What is it? </a:t>
            </a:r>
            <a:r>
              <a:rPr lang="cs-CZ" dirty="0">
                <a:solidFill>
                  <a:srgbClr val="ED1848"/>
                </a:solidFill>
              </a:rPr>
              <a:t>Results*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89F381-4E3F-B2FF-07E7-CFC29F38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6808" y="3277428"/>
            <a:ext cx="3810000" cy="9001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824117-6D36-5C8A-C204-31858D22EBBE}"/>
                  </a:ext>
                </a:extLst>
              </p14:cNvPr>
              <p14:cNvContentPartPr/>
              <p14:nvPr/>
            </p14:nvContentPartPr>
            <p14:xfrm>
              <a:off x="17919673" y="596327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824117-6D36-5C8A-C204-31858D22EB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11033" y="59542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D7B357C-5AD3-2D7C-9405-AF6EABE40DFD}"/>
                  </a:ext>
                </a:extLst>
              </p14:cNvPr>
              <p14:cNvContentPartPr/>
              <p14:nvPr/>
            </p14:nvContentPartPr>
            <p14:xfrm>
              <a:off x="16766953" y="5147875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D7B357C-5AD3-2D7C-9405-AF6EABE40D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57953" y="51388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9C562F1-9F2B-A769-CD79-C948610A1C20}"/>
                  </a:ext>
                </a:extLst>
              </p14:cNvPr>
              <p14:cNvContentPartPr/>
              <p14:nvPr/>
            </p14:nvContentPartPr>
            <p14:xfrm>
              <a:off x="10127207" y="810304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9C562F1-9F2B-A769-CD79-C948610A1C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18567" y="809404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621C0DA-7971-9B18-155E-227EF98BE943}"/>
                  </a:ext>
                </a:extLst>
              </p14:cNvPr>
              <p14:cNvContentPartPr/>
              <p14:nvPr/>
            </p14:nvContentPartPr>
            <p14:xfrm>
              <a:off x="6569233" y="6877534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621C0DA-7971-9B18-155E-227EF98BE9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60233" y="686889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CE67B73-BF03-432D-68D2-1FEC6B44A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1555" y="6405825"/>
            <a:ext cx="3667637" cy="2838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BD6BD5-991F-2EEC-5078-617FE8CB3E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3924" y="3277428"/>
            <a:ext cx="3715268" cy="2876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BCD3CA-EFEF-5703-1184-DE81BD2202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8713" y="9515169"/>
            <a:ext cx="3610479" cy="285789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7F1D355-4EED-F3F5-5C7A-93165357A451}"/>
              </a:ext>
            </a:extLst>
          </p:cNvPr>
          <p:cNvGrpSpPr/>
          <p:nvPr/>
        </p:nvGrpSpPr>
        <p:grpSpPr>
          <a:xfrm>
            <a:off x="10286233" y="4442275"/>
            <a:ext cx="4705200" cy="3787200"/>
            <a:chOff x="10286233" y="4442275"/>
            <a:chExt cx="4705200" cy="37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9A5DDF9-BCA7-A978-0410-D4D6C1908CA4}"/>
                    </a:ext>
                  </a:extLst>
                </p14:cNvPr>
                <p14:cNvContentPartPr/>
                <p14:nvPr/>
              </p14:nvContentPartPr>
              <p14:xfrm>
                <a:off x="10680073" y="4442275"/>
                <a:ext cx="4248360" cy="3283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9A5DDF9-BCA7-A978-0410-D4D6C1908CA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44433" y="4406635"/>
                  <a:ext cx="4320000" cy="335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07EF8D6-CB47-AE77-7FFE-F40424C6C738}"/>
                    </a:ext>
                  </a:extLst>
                </p14:cNvPr>
                <p14:cNvContentPartPr/>
                <p14:nvPr/>
              </p14:nvContentPartPr>
              <p14:xfrm>
                <a:off x="10286233" y="4512835"/>
                <a:ext cx="4705200" cy="3716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07EF8D6-CB47-AE77-7FFE-F40424C6C7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250593" y="4476835"/>
                  <a:ext cx="4776840" cy="378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EE91D8F-3776-1915-1D7E-843045F17374}"/>
                  </a:ext>
                </a:extLst>
              </p14:cNvPr>
              <p14:cNvContentPartPr/>
              <p14:nvPr/>
            </p14:nvContentPartPr>
            <p14:xfrm>
              <a:off x="10564873" y="10921915"/>
              <a:ext cx="4386600" cy="90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EE91D8F-3776-1915-1D7E-843045F173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28873" y="10885915"/>
                <a:ext cx="4458240" cy="1620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FA16D9D-3B81-2A01-CC30-2F5E16BAE39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465732" y="12664799"/>
            <a:ext cx="11173101" cy="59499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cs-CZ" sz="2800" dirty="0"/>
              <a:t>* Achievement </a:t>
            </a:r>
            <a:r>
              <a:rPr lang="cs-CZ" sz="2800" b="1" dirty="0"/>
              <a:t>First class elementary school level </a:t>
            </a:r>
            <a:r>
              <a:rPr lang="cs-CZ" sz="2800" dirty="0"/>
              <a:t>reached. Congrats! </a:t>
            </a:r>
            <a:r>
              <a:rPr lang="cs-CZ" sz="2800" dirty="0">
                <a:sym typeface="Wingdings" panose="05000000000000000000" pitchFamily="2" charset="2"/>
              </a:rPr>
              <a:t>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70360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What is it? </a:t>
            </a:r>
            <a:r>
              <a:rPr lang="cs-CZ" dirty="0">
                <a:solidFill>
                  <a:srgbClr val="ED1848"/>
                </a:solidFill>
              </a:rPr>
              <a:t>Pattern matching.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89F381-4E3F-B2FF-07E7-CFC29F38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6808" y="3277428"/>
            <a:ext cx="3810000" cy="90011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D99AC-67EC-26CB-BF9B-524FD4AC2D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787525" y="3271329"/>
            <a:ext cx="3781425" cy="7930071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10000"/>
              </a:lnSpc>
            </a:pPr>
            <a:r>
              <a:rPr lang="cs-CZ" sz="3600" dirty="0"/>
              <a:t>Eexpressions</a:t>
            </a:r>
            <a:endParaRPr lang="cs-CZ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BF8DC5-2090-FB0C-E2BA-A8173DFC6434}"/>
              </a:ext>
            </a:extLst>
          </p:cNvPr>
          <p:cNvSpPr txBox="1">
            <a:spLocks/>
          </p:cNvSpPr>
          <p:nvPr/>
        </p:nvSpPr>
        <p:spPr>
          <a:xfrm>
            <a:off x="11589026" y="3438336"/>
            <a:ext cx="3415472" cy="793007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marL="45720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 sz="40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1pPr>
            <a:lvl2pPr marL="990600" marR="0" indent="-5334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2pPr>
            <a:lvl3pPr marL="142875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3pPr>
            <a:lvl4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4pPr>
            <a:lvl5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571500" indent="-571500" hangingPunct="1">
              <a:lnSpc>
                <a:spcPct val="110000"/>
              </a:lnSpc>
            </a:pPr>
            <a:r>
              <a:rPr lang="cs-CZ" sz="3600" dirty="0"/>
              <a:t>Patterns</a:t>
            </a:r>
            <a:endParaRPr lang="cs-CZ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AD013C5-AD74-0A15-3935-9ACA9ACB1D31}"/>
                  </a:ext>
                </a:extLst>
              </p14:cNvPr>
              <p14:cNvContentPartPr/>
              <p14:nvPr/>
            </p14:nvContentPartPr>
            <p14:xfrm>
              <a:off x="10127207" y="810304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AD013C5-AD74-0A15-3935-9ACA9ACB1D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8567" y="809404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0AB4428-1158-0C4F-C17C-3C381ADBBAD7}"/>
                  </a:ext>
                </a:extLst>
              </p14:cNvPr>
              <p14:cNvContentPartPr/>
              <p14:nvPr/>
            </p14:nvContentPartPr>
            <p14:xfrm>
              <a:off x="6569233" y="6877534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0AB4428-1158-0C4F-C17C-3C381ADBBA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60233" y="686889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6B204F7-74C2-B4B7-F557-D057AA368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1555" y="6405825"/>
            <a:ext cx="3667637" cy="2838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375767-A95C-5837-4B81-356D66D21D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3924" y="3277428"/>
            <a:ext cx="3715268" cy="2876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7DCF7-EBAA-8DF6-80C3-7D9CF6F23F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8713" y="9515169"/>
            <a:ext cx="3610479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Pattern matching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ED22623-C54C-4492-93FD-B318E7DD11E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787525" y="3271329"/>
            <a:ext cx="16788710" cy="7930071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10000"/>
              </a:lnSpc>
            </a:pPr>
            <a:r>
              <a:rPr lang="cs-CZ" sz="3600" dirty="0"/>
              <a:t>p</a:t>
            </a:r>
            <a:r>
              <a:rPr lang="en-US" sz="3600" dirty="0" err="1"/>
              <a:t>attern</a:t>
            </a:r>
            <a:r>
              <a:rPr lang="en-US" sz="3600" dirty="0"/>
              <a:t> matching is a technique where you </a:t>
            </a:r>
            <a:r>
              <a:rPr lang="en-US" sz="3600" b="1" dirty="0">
                <a:solidFill>
                  <a:srgbClr val="ED1848"/>
                </a:solidFill>
              </a:rPr>
              <a:t>test an expression </a:t>
            </a:r>
            <a:br>
              <a:rPr lang="cs-CZ" sz="3600" dirty="0"/>
            </a:br>
            <a:r>
              <a:rPr lang="en-US" sz="3600" dirty="0"/>
              <a:t>to determine if it has certain characteristics</a:t>
            </a:r>
          </a:p>
          <a:p>
            <a:pPr marL="571500" indent="-571500">
              <a:lnSpc>
                <a:spcPct val="110000"/>
              </a:lnSpc>
            </a:pPr>
            <a:endParaRPr lang="cs-CZ" sz="3600" dirty="0"/>
          </a:p>
          <a:p>
            <a:pPr marL="571500" indent="-571500">
              <a:lnSpc>
                <a:spcPct val="110000"/>
              </a:lnSpc>
            </a:pPr>
            <a:endParaRPr lang="cs-CZ" sz="3600" dirty="0"/>
          </a:p>
          <a:p>
            <a:pPr marL="571500" indent="-571500">
              <a:lnSpc>
                <a:spcPct val="110000"/>
              </a:lnSpc>
            </a:pPr>
            <a:endParaRPr lang="en-US" sz="3600" dirty="0"/>
          </a:p>
          <a:p>
            <a:pPr marL="571500" indent="-571500">
              <a:lnSpc>
                <a:spcPct val="110000"/>
              </a:lnSpc>
            </a:pPr>
            <a:r>
              <a:rPr lang="en-US" sz="3600" b="1" dirty="0">
                <a:solidFill>
                  <a:srgbClr val="ED1848"/>
                </a:solidFill>
              </a:rPr>
              <a:t>is</a:t>
            </a:r>
            <a:r>
              <a:rPr lang="en-US" sz="3600" dirty="0"/>
              <a:t> expression</a:t>
            </a:r>
            <a:r>
              <a:rPr lang="cs-CZ" sz="3600" dirty="0"/>
              <a:t> -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ED1848"/>
                </a:solidFill>
              </a:rPr>
              <a:t>test an expression and conditionally declare</a:t>
            </a:r>
            <a:r>
              <a:rPr lang="en-US" sz="3600" dirty="0"/>
              <a:t> a new variable</a:t>
            </a:r>
            <a:endParaRPr lang="cs-CZ" sz="3600" dirty="0"/>
          </a:p>
          <a:p>
            <a:pPr marL="0" indent="0">
              <a:lnSpc>
                <a:spcPct val="110000"/>
              </a:lnSpc>
              <a:buNone/>
            </a:pPr>
            <a:endParaRPr lang="en-US" sz="3600" dirty="0"/>
          </a:p>
          <a:p>
            <a:pPr marL="571500" indent="-571500">
              <a:lnSpc>
                <a:spcPct val="110000"/>
              </a:lnSpc>
            </a:pPr>
            <a:r>
              <a:rPr lang="en-US" sz="3600" b="1" dirty="0">
                <a:solidFill>
                  <a:srgbClr val="ED1848"/>
                </a:solidFill>
              </a:rPr>
              <a:t>switch</a:t>
            </a:r>
            <a:r>
              <a:rPr lang="en-US" sz="3600" dirty="0"/>
              <a:t> expression</a:t>
            </a:r>
            <a:r>
              <a:rPr lang="cs-CZ" sz="3600" dirty="0"/>
              <a:t> (or statement) -</a:t>
            </a:r>
            <a:r>
              <a:rPr lang="en-US" sz="3600" dirty="0"/>
              <a:t> </a:t>
            </a:r>
            <a:r>
              <a:rPr lang="en-US" sz="3600" b="1" dirty="0">
                <a:solidFill>
                  <a:srgbClr val="ED1848"/>
                </a:solidFill>
              </a:rPr>
              <a:t>perform actions based on the first </a:t>
            </a:r>
            <a:r>
              <a:rPr lang="en-US" sz="3600" b="1" dirty="0" err="1">
                <a:solidFill>
                  <a:srgbClr val="ED1848"/>
                </a:solidFill>
              </a:rPr>
              <a:t>matchin</a:t>
            </a:r>
            <a:r>
              <a:rPr lang="cs-CZ" sz="3600" b="1" dirty="0">
                <a:solidFill>
                  <a:srgbClr val="ED1848"/>
                </a:solidFill>
              </a:rPr>
              <a:t>g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7548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Patterns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56C6A-BBE9-48A0-AB31-65D8E6AA92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87526" y="3294333"/>
            <a:ext cx="19840022" cy="9248850"/>
          </a:xfrm>
        </p:spPr>
        <p:txBody>
          <a:bodyPr>
            <a:normAutofit fontScale="85000" lnSpcReduction="20000"/>
          </a:bodyPr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cs-CZ" sz="4000" b="1" dirty="0">
                <a:effectLst/>
                <a:latin typeface="Calibri" panose="020F0502020204030204" pitchFamily="34" charset="0"/>
              </a:rPr>
              <a:t>Type pattern - </a:t>
            </a:r>
            <a:r>
              <a:rPr lang="cs-CZ" sz="4000" dirty="0">
                <a:effectLst/>
                <a:latin typeface="Calibri" panose="020F0502020204030204" pitchFamily="34" charset="0"/>
              </a:rPr>
              <a:t>check the run-time type of an expression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cs-CZ" sz="4000" b="1" dirty="0">
                <a:effectLst/>
                <a:latin typeface="Calibri" panose="020F0502020204030204" pitchFamily="34" charset="0"/>
              </a:rPr>
              <a:t>Declaration pattern - </a:t>
            </a:r>
            <a:r>
              <a:rPr lang="cs-CZ" sz="4000" dirty="0">
                <a:effectLst/>
                <a:latin typeface="Calibri" panose="020F0502020204030204" pitchFamily="34" charset="0"/>
              </a:rPr>
              <a:t>check the run-time type of an expression and, if a match succeeds, assign an expression result to a declared variable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cs-CZ" sz="4000" b="1" dirty="0">
                <a:effectLst/>
                <a:latin typeface="Calibri" panose="020F0502020204030204" pitchFamily="34" charset="0"/>
              </a:rPr>
              <a:t>Constant pattern - </a:t>
            </a:r>
            <a:r>
              <a:rPr lang="cs-CZ" sz="4000" dirty="0">
                <a:effectLst/>
                <a:latin typeface="Calibri" panose="020F0502020204030204" pitchFamily="34" charset="0"/>
              </a:rPr>
              <a:t>test if an expression result equals a specified constant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cs-CZ" sz="4000" b="1" dirty="0">
                <a:effectLst/>
                <a:latin typeface="Calibri" panose="020F0502020204030204" pitchFamily="34" charset="0"/>
              </a:rPr>
              <a:t>Relational pattern - </a:t>
            </a:r>
            <a:r>
              <a:rPr lang="cs-CZ" sz="4000" dirty="0">
                <a:effectLst/>
                <a:latin typeface="Calibri" panose="020F0502020204030204" pitchFamily="34" charset="0"/>
              </a:rPr>
              <a:t>compare an expression result with a specified constant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cs-CZ" sz="4000" b="1" dirty="0">
                <a:effectLst/>
                <a:latin typeface="Calibri" panose="020F0502020204030204" pitchFamily="34" charset="0"/>
              </a:rPr>
              <a:t>Logical pattern - </a:t>
            </a:r>
            <a:r>
              <a:rPr lang="cs-CZ" sz="4000" dirty="0">
                <a:effectLst/>
                <a:latin typeface="Calibri" panose="020F0502020204030204" pitchFamily="34" charset="0"/>
              </a:rPr>
              <a:t>test if an expression matches a logical combination of patterns 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cs-CZ" sz="4000" b="1" dirty="0">
                <a:effectLst/>
                <a:latin typeface="Calibri" panose="020F0502020204030204" pitchFamily="34" charset="0"/>
              </a:rPr>
              <a:t>Property pattern - </a:t>
            </a:r>
            <a:r>
              <a:rPr lang="cs-CZ" sz="4000" dirty="0">
                <a:effectLst/>
                <a:latin typeface="Calibri" panose="020F0502020204030204" pitchFamily="34" charset="0"/>
              </a:rPr>
              <a:t>test if an expression's properties or fields match nested patterns 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cs-CZ" sz="4000" b="1" dirty="0">
                <a:effectLst/>
                <a:latin typeface="Calibri" panose="020F0502020204030204" pitchFamily="34" charset="0"/>
              </a:rPr>
              <a:t>Positional pattern - </a:t>
            </a:r>
            <a:r>
              <a:rPr lang="cs-CZ" sz="4000" dirty="0">
                <a:effectLst/>
                <a:latin typeface="Calibri" panose="020F0502020204030204" pitchFamily="34" charset="0"/>
              </a:rPr>
              <a:t>deconstruct an expression result and match the resulting values against the corresponding nested patterns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cs-CZ" sz="4000" b="1" dirty="0">
                <a:effectLst/>
                <a:latin typeface="Calibri" panose="020F0502020204030204" pitchFamily="34" charset="0"/>
              </a:rPr>
              <a:t>Var pattern - </a:t>
            </a:r>
            <a:r>
              <a:rPr lang="cs-CZ" sz="4000" dirty="0">
                <a:effectLst/>
                <a:latin typeface="Calibri" panose="020F0502020204030204" pitchFamily="34" charset="0"/>
              </a:rPr>
              <a:t>match any expression, including </a:t>
            </a:r>
            <a:r>
              <a:rPr lang="cs-CZ" sz="4000" dirty="0">
                <a:solidFill>
                  <a:srgbClr val="171717"/>
                </a:solidFill>
                <a:effectLst/>
                <a:latin typeface="SFMono-Regular"/>
              </a:rPr>
              <a:t>null</a:t>
            </a:r>
            <a:r>
              <a:rPr lang="cs-CZ" sz="4000" dirty="0">
                <a:effectLst/>
                <a:latin typeface="Calibri" panose="020F0502020204030204" pitchFamily="34" charset="0"/>
              </a:rPr>
              <a:t>, and assign its result to a new local variable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cs-CZ" sz="4000" b="1" dirty="0">
                <a:effectLst/>
                <a:latin typeface="Calibri" panose="020F0502020204030204" pitchFamily="34" charset="0"/>
              </a:rPr>
              <a:t>Discard pattern - </a:t>
            </a:r>
            <a:r>
              <a:rPr lang="cs-CZ" sz="4000" dirty="0">
                <a:effectLst/>
                <a:latin typeface="Calibri" panose="020F0502020204030204" pitchFamily="34" charset="0"/>
              </a:rPr>
              <a:t>match any expression, including null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cs-CZ" sz="4000" b="1" dirty="0">
                <a:effectLst/>
                <a:latin typeface="Calibri" panose="020F0502020204030204" pitchFamily="34" charset="0"/>
              </a:rPr>
              <a:t>Parenthesized pattern - </a:t>
            </a:r>
            <a:r>
              <a:rPr lang="cs-CZ" sz="4000" dirty="0">
                <a:effectLst/>
                <a:latin typeface="Calibri" panose="020F0502020204030204" pitchFamily="34" charset="0"/>
              </a:rPr>
              <a:t>emphasize or change the precedence in logical patterns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cs-CZ" sz="4000" b="1" dirty="0">
                <a:effectLst/>
                <a:latin typeface="Calibri" panose="020F0502020204030204" pitchFamily="34" charset="0"/>
              </a:rPr>
              <a:t>List pattern - </a:t>
            </a:r>
            <a:r>
              <a:rPr lang="cs-CZ" sz="4000" dirty="0">
                <a:effectLst/>
                <a:latin typeface="Calibri" panose="020F0502020204030204" pitchFamily="34" charset="0"/>
              </a:rPr>
              <a:t>match an array or a list against a sequence of patterns</a:t>
            </a:r>
          </a:p>
        </p:txBody>
      </p:sp>
      <p:sp>
        <p:nvSpPr>
          <p:cNvPr id="3" name="Shape 311">
            <a:extLst>
              <a:ext uri="{FF2B5EF4-FFF2-40B4-BE49-F238E27FC236}">
                <a16:creationId xmlns:a16="http://schemas.microsoft.com/office/drawing/2014/main" id="{64444C1C-656C-4955-9A56-3CF2C81995B3}"/>
              </a:ext>
            </a:extLst>
          </p:cNvPr>
          <p:cNvSpPr/>
          <p:nvPr/>
        </p:nvSpPr>
        <p:spPr>
          <a:xfrm>
            <a:off x="21473280" y="10133820"/>
            <a:ext cx="1643302" cy="1643304"/>
          </a:xfrm>
          <a:prstGeom prst="ellipse">
            <a:avLst/>
          </a:prstGeom>
          <a:solidFill>
            <a:schemeClr val="accent2"/>
          </a:solidFill>
          <a:ln w="57150">
            <a:solidFill>
              <a:srgbClr val="76CDE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E30D1-955D-8CBF-3A09-DFE4A1E7E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980" y="10350179"/>
            <a:ext cx="1118326" cy="111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DF8BE6-2A74-9C85-5F7E-C7BA43060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39" y="2126975"/>
            <a:ext cx="15118935" cy="10278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Examples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52C1D1-A599-EA12-09DD-98DA8191A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586" y="9998765"/>
            <a:ext cx="6022203" cy="25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3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87525" y="1628993"/>
            <a:ext cx="20572143" cy="1257030"/>
          </a:xfrm>
        </p:spPr>
        <p:txBody>
          <a:bodyPr/>
          <a:lstStyle/>
          <a:p>
            <a:r>
              <a:rPr lang="cs-CZ" dirty="0"/>
              <a:t>Last words</a:t>
            </a:r>
          </a:p>
        </p:txBody>
      </p:sp>
    </p:spTree>
    <p:extLst>
      <p:ext uri="{BB962C8B-B14F-4D97-AF65-F5344CB8AC3E}">
        <p14:creationId xmlns:p14="http://schemas.microsoft.com/office/powerpoint/2010/main" val="345170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sz="8900" dirty="0">
                <a:solidFill>
                  <a:schemeClr val="tx1"/>
                </a:solidFill>
              </a:rPr>
              <a:t>Useful links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787524" y="3243532"/>
            <a:ext cx="21330893" cy="9506310"/>
          </a:xfrm>
        </p:spPr>
        <p:txBody>
          <a:bodyPr>
            <a:normAutofit/>
          </a:bodyPr>
          <a:lstStyle/>
          <a:p>
            <a:pPr marL="438150" indent="-438150"/>
            <a:r>
              <a:rPr lang="cs-CZ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https://github.com/enKor/PatternMatching</a:t>
            </a:r>
            <a:endParaRPr lang="cs-CZ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38150" indent="-438150"/>
            <a:r>
              <a:rPr lang="cs-CZ" dirty="0">
                <a:solidFill>
                  <a:schemeClr val="tx1"/>
                </a:solidFill>
                <a:hlinkClick r:id="rId4"/>
              </a:rPr>
              <a:t>https://learn.microsoft.com/en-us/dotnet/csharp/language-reference/operators/patterns</a:t>
            </a:r>
            <a:endParaRPr lang="cs-CZ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38150" indent="-438150"/>
            <a:r>
              <a:rPr lang="cs-CZ" dirty="0">
                <a:solidFill>
                  <a:schemeClr val="tx1"/>
                </a:solidFill>
                <a:hlinkClick r:id="rId5"/>
              </a:rPr>
              <a:t>https://learn.microsoft.com/en-us/dotnet/csharp/fundamentals/functional/pattern-matching</a:t>
            </a:r>
            <a:endParaRPr lang="cs-CZ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38150" indent="-438150"/>
            <a:endParaRPr lang="cs-CZ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678756-7E08-13B9-253F-DE786F6DA4CB}"/>
              </a:ext>
            </a:extLst>
          </p:cNvPr>
          <p:cNvGrpSpPr/>
          <p:nvPr/>
        </p:nvGrpSpPr>
        <p:grpSpPr>
          <a:xfrm>
            <a:off x="1787525" y="8043852"/>
            <a:ext cx="4060346" cy="4060351"/>
            <a:chOff x="1783863" y="9486851"/>
            <a:chExt cx="1643302" cy="1643304"/>
          </a:xfrm>
        </p:grpSpPr>
        <p:sp>
          <p:nvSpPr>
            <p:cNvPr id="2" name="Shape 316">
              <a:extLst>
                <a:ext uri="{FF2B5EF4-FFF2-40B4-BE49-F238E27FC236}">
                  <a16:creationId xmlns:a16="http://schemas.microsoft.com/office/drawing/2014/main" id="{3916DD91-8511-A509-51FE-191CBC4C0773}"/>
                </a:ext>
              </a:extLst>
            </p:cNvPr>
            <p:cNvSpPr/>
            <p:nvPr/>
          </p:nvSpPr>
          <p:spPr>
            <a:xfrm>
              <a:off x="1783863" y="9486851"/>
              <a:ext cx="1643302" cy="1643304"/>
            </a:xfrm>
            <a:prstGeom prst="ellipse">
              <a:avLst/>
            </a:prstGeom>
            <a:solidFill>
              <a:schemeClr val="accent5"/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D3CED04-F748-B3A1-5C83-3FC79A56B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1746" y="9854428"/>
              <a:ext cx="1260000" cy="1061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02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theme/theme1.xml><?xml version="1.0" encoding="utf-8"?>
<a:theme xmlns:a="http://schemas.openxmlformats.org/drawingml/2006/main" name="White">
  <a:themeElements>
    <a:clrScheme name="CN Group colours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ED1848"/>
      </a:accent1>
      <a:accent2>
        <a:srgbClr val="76CDE5"/>
      </a:accent2>
      <a:accent3>
        <a:srgbClr val="A1CED8"/>
      </a:accent3>
      <a:accent4>
        <a:srgbClr val="88CEB9"/>
      </a:accent4>
      <a:accent5>
        <a:srgbClr val="4BB595"/>
      </a:accent5>
      <a:accent6>
        <a:srgbClr val="00206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CDEE0"/>
        </a:solidFill>
        <a:ln w="3175">
          <a:miter lim="400000"/>
        </a:ln>
      </a:spPr>
      <a:bodyPr lIns="38100" tIns="38100" rIns="38100" bIns="38100" anchor="ctr"/>
      <a:lstStyle>
        <a:defPPr algn="ctr">
          <a:defRPr sz="3000">
            <a:solidFill>
              <a:srgbClr val="FFFFFF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727574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727574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389F4033C7BC41BD6EB4758CE74B3E" ma:contentTypeVersion="2" ma:contentTypeDescription="Create a new document." ma:contentTypeScope="" ma:versionID="6994d5e98533e464eaa0f246e31d8e04">
  <xsd:schema xmlns:xsd="http://www.w3.org/2001/XMLSchema" xmlns:xs="http://www.w3.org/2001/XMLSchema" xmlns:p="http://schemas.microsoft.com/office/2006/metadata/properties" xmlns:ns1="http://schemas.microsoft.com/sharepoint/v3" xmlns:ns2="a3d3d8b7-7b17-432f-bd39-829e786ac585" targetNamespace="http://schemas.microsoft.com/office/2006/metadata/properties" ma:root="true" ma:fieldsID="305ef454f7b9c5fb31257ab78deedd8c" ns1:_="" ns2:_="">
    <xsd:import namespace="http://schemas.microsoft.com/sharepoint/v3"/>
    <xsd:import namespace="a3d3d8b7-7b17-432f-bd39-829e786ac585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d3d8b7-7b17-432f-bd39-829e786ac58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BD7C0-4F5E-41F3-BE02-DC72E2B56C6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C7230E6-6C2C-467E-B322-303CBD45BE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088D29-4DCA-4167-BCE1-9E58BD78DB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3d3d8b7-7b17-432f-bd39-829e786ac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27948</TotalTime>
  <Words>351</Words>
  <Application>Microsoft Office PowerPoint</Application>
  <PresentationFormat>Custom</PresentationFormat>
  <Paragraphs>40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-apple-system</vt:lpstr>
      <vt:lpstr>Helvetica Light</vt:lpstr>
      <vt:lpstr>Helvetica Neue</vt:lpstr>
      <vt:lpstr>SFMono-Regular</vt:lpstr>
      <vt:lpstr>Signika</vt:lpstr>
      <vt:lpstr>Calibri</vt:lpstr>
      <vt:lpstr>PT Sans</vt:lpstr>
      <vt:lpstr>Segoe UI</vt:lpstr>
      <vt:lpstr>White</vt:lpstr>
      <vt:lpstr>Pattern matching</vt:lpstr>
      <vt:lpstr>What is it? ...Warm up ;)</vt:lpstr>
      <vt:lpstr>What is it? Results*</vt:lpstr>
      <vt:lpstr>What is it? Pattern matching.</vt:lpstr>
      <vt:lpstr>Pattern matching</vt:lpstr>
      <vt:lpstr>Patterns</vt:lpstr>
      <vt:lpstr>Examples</vt:lpstr>
      <vt:lpstr>Last words</vt:lpstr>
      <vt:lpstr>Useful 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Postránecká Michaela</dc:creator>
  <cp:lastModifiedBy>Procházka Martin</cp:lastModifiedBy>
  <cp:revision>408</cp:revision>
  <dcterms:modified xsi:type="dcterms:W3CDTF">2022-11-29T07:40:29Z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0x01010019389F4033C7BC41BD6EB4758CE74B3E</vt:lpwstr>
  </property>
</Properties>
</file>